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Impact" panose="020B0806030902050204" pitchFamily="34" charset="0"/>
      <p:regular r:id="rId7"/>
    </p:embeddedFont>
    <p:embeddedFont>
      <p:font typeface="Oswald" pitchFamily="2" charset="77"/>
      <p:regular r:id="rId8"/>
      <p:bold r:id="rId9"/>
    </p:embeddedFont>
    <p:embeddedFont>
      <p:font typeface="Roboto Mono" pitchFamily="49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84"/>
    <p:restoredTop sz="94599"/>
  </p:normalViewPr>
  <p:slideViewPr>
    <p:cSldViewPr snapToGrid="0">
      <p:cViewPr varScale="1">
        <p:scale>
          <a:sx n="72" d="100"/>
          <a:sy n="72" d="100"/>
        </p:scale>
        <p:origin x="3952" y="2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goodbuddies-inc.blogspot.com/2012/03/cupboard-person-of-wee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SUPERheroes!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" sz="1400">
                <a:latin typeface="Oswald"/>
                <a:ea typeface="Roboto Mono"/>
                <a:cs typeface="Impact"/>
              </a:rPr>
              <a:t>Students Using their Powers to Engage in Reading!</a:t>
            </a:r>
            <a:endParaRPr lang="en" sz="180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 January 24-28, 2022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3507054280"/>
              </p:ext>
            </p:extLst>
          </p:nvPr>
        </p:nvGraphicFramePr>
        <p:xfrm>
          <a:off x="266700" y="1353538"/>
          <a:ext cx="3458675" cy="188680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3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</a:rPr>
                        <a:t>Breakfast ends at 7:25!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STAR test week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100" dirty="0">
                        <a:latin typeface="Comforta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100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3394102961"/>
              </p:ext>
            </p:extLst>
          </p:nvPr>
        </p:nvGraphicFramePr>
        <p:xfrm>
          <a:off x="255031" y="3401393"/>
          <a:ext cx="3458675" cy="244471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32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50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Spelling Test (pod, nod, mom, hot, lot, got)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Module 5.3 Listening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Oral Reading Fluency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Final sound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Primer sight words test #1</a:t>
                      </a:r>
                    </a:p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endParaRPr lang="en-US" sz="12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01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" sz="1400" u="none" strike="noStrike" cap="none" dirty="0">
                          <a:latin typeface="Comfortaa"/>
                        </a:rPr>
                        <a:t>Lesson 19 test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1818408567"/>
              </p:ext>
            </p:extLst>
          </p:nvPr>
        </p:nvGraphicFramePr>
        <p:xfrm>
          <a:off x="3803200" y="3293912"/>
          <a:ext cx="3676650" cy="265965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632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</a:rPr>
                        <a:t>SCHOOL NEWS</a:t>
                      </a:r>
                      <a:endParaRPr lang="en"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00">
                <a:tc rowSpan="4" gridSpan="3">
                  <a:txBody>
                    <a:bodyPr/>
                    <a:lstStyle/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62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849843910"/>
              </p:ext>
            </p:extLst>
          </p:nvPr>
        </p:nvGraphicFramePr>
        <p:xfrm>
          <a:off x="267176" y="5999627"/>
          <a:ext cx="3458675" cy="172046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92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542">
                <a:tc gridSpan="2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</a:rPr>
                        <a:t>2D shapes/Positional words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Writing  1,2,3,4,5,6,7,8,9,10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More and Less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Decompose numbers 3-10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Adding/subtracting to 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2526155422"/>
              </p:ext>
            </p:extLst>
          </p:nvPr>
        </p:nvGraphicFramePr>
        <p:xfrm>
          <a:off x="3777652" y="6136455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labeled </a:t>
                      </a:r>
                      <a:r>
                        <a:rPr lang="en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wi</a:t>
                      </a:r>
                      <a:r>
                        <a:rPr lang="en-US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2025397" y="221175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34995"/>
              </p:ext>
            </p:extLst>
          </p:nvPr>
        </p:nvGraphicFramePr>
        <p:xfrm>
          <a:off x="266685" y="7797899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 sure your child wears a mask to school DAILY!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  <p:pic>
        <p:nvPicPr>
          <p:cNvPr id="1034" name="Picture 10" descr="Cute Snowman Wearing A Star Hat, Snowman Clipart, Hat, Long Nose PNG  Transparent Clipart Image and PSD File for Free Download">
            <a:extLst>
              <a:ext uri="{FF2B5EF4-FFF2-40B4-BE49-F238E27FC236}">
                <a16:creationId xmlns:a16="http://schemas.microsoft.com/office/drawing/2014/main" id="{4081C6FE-A17B-3F4A-9F30-566EF2C1A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972" y="4540626"/>
            <a:ext cx="1465606" cy="134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Module 5  Week 3:   I Can Do It!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3659820495"/>
              </p:ext>
            </p:extLst>
          </p:nvPr>
        </p:nvGraphicFramePr>
        <p:xfrm>
          <a:off x="224250" y="2467447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</a:t>
                      </a: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Introduce Letters: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Short and Long </a:t>
                      </a: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Ee</a:t>
                      </a:r>
                      <a:endParaRPr lang="en" sz="1400" b="1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- et word family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4241132705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What does it mean to try hard?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220142039"/>
              </p:ext>
            </p:extLst>
          </p:nvPr>
        </p:nvGraphicFramePr>
        <p:xfrm>
          <a:off x="224238" y="3704049"/>
          <a:ext cx="2240200" cy="27431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03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9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Help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They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Too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yes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9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388001508"/>
              </p:ext>
            </p:extLst>
          </p:nvPr>
        </p:nvGraphicFramePr>
        <p:xfrm>
          <a:off x="2564074" y="4552299"/>
          <a:ext cx="4943425" cy="216381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Practice, Proud, Success 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allow, energized and inspire</a:t>
                      </a: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Books: </a:t>
                      </a:r>
                      <a:r>
                        <a:rPr lang="en" b="1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Ish</a:t>
                      </a: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 a</a:t>
                      </a:r>
                      <a:r>
                        <a:rPr lang="en-US" b="1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nd</a:t>
                      </a: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 Let’s Make Music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725265800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Informational Texts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Parts of a Book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Collaborative discussions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647261550"/>
              </p:ext>
            </p:extLst>
          </p:nvPr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5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 err="1">
                          <a:latin typeface="Comfortaa"/>
                        </a:rPr>
                        <a:t>Qq-Zz</a:t>
                      </a:r>
                      <a:endParaRPr lang="en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896621673"/>
              </p:ext>
            </p:extLst>
          </p:nvPr>
        </p:nvGraphicFramePr>
        <p:xfrm>
          <a:off x="194310" y="651123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Nouns and Verbs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Characters/Setting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Narratives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169073572"/>
              </p:ext>
            </p:extLst>
          </p:nvPr>
        </p:nvGraphicFramePr>
        <p:xfrm>
          <a:off x="224238" y="7844266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Syllables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Beg., Medial, Final </a:t>
                      </a:r>
                      <a:r>
                        <a:rPr lang="en" dirty="0">
                          <a:latin typeface="Comfortaa"/>
                        </a:rPr>
                        <a:t>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3102645760"/>
              </p:ext>
            </p:extLst>
          </p:nvPr>
        </p:nvGraphicFramePr>
        <p:xfrm>
          <a:off x="2564074" y="6909812"/>
          <a:ext cx="4956226" cy="25725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6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5714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Pod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Nod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Mom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Hot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Lot 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Got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</a:t>
            </a:r>
            <a:r>
              <a:rPr lang="en" dirty="0"/>
              <a:t> Perseverance </a:t>
            </a:r>
            <a:endParaRPr lang="en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3586</TotalTime>
  <Words>312</Words>
  <Application>Microsoft Macintosh PowerPoint</Application>
  <PresentationFormat>Custom</PresentationFormat>
  <Paragraphs>88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Comfortaa</vt:lpstr>
      <vt:lpstr>Roboto Mono</vt:lpstr>
      <vt:lpstr>Wingdings</vt:lpstr>
      <vt:lpstr>Arial</vt:lpstr>
      <vt:lpstr>Impact</vt:lpstr>
      <vt:lpstr>Oswald</vt:lpstr>
      <vt:lpstr>Simple Light</vt:lpstr>
      <vt:lpstr>We are SUPERheroes! Students Using their Powers to Engage in Reading!</vt:lpstr>
      <vt:lpstr>Module 5  Week 3:   I Can Do 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Childress, Brittany</cp:lastModifiedBy>
  <cp:revision>867</cp:revision>
  <cp:lastPrinted>2021-12-15T21:02:40Z</cp:lastPrinted>
  <dcterms:modified xsi:type="dcterms:W3CDTF">2022-01-15T02:07:53Z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